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7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13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D2C98-5CBF-435F-9CAC-DFA370761D02}" type="datetimeFigureOut">
              <a:rPr lang="es-ES" smtClean="0"/>
              <a:pPr/>
              <a:t>10/11/2010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B84F5-F6C9-455E-BF3A-12E85C5A33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1BA20-2C68-42F1-8DBA-6AF01FDC77A2}" type="slidenum">
              <a:rPr lang="es-ES"/>
              <a:pPr/>
              <a:t>1</a:t>
            </a:fld>
            <a:endParaRPr lang="es-E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1BA20-2C68-42F1-8DBA-6AF01FDC77A2}" type="slidenum">
              <a:rPr lang="es-ES"/>
              <a:pPr/>
              <a:t>2</a:t>
            </a:fld>
            <a:endParaRPr lang="es-E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6D240-EFC1-41A2-8523-736FE8151276}" type="slidenum">
              <a:rPr lang="es-ES"/>
              <a:pPr/>
              <a:t>7</a:t>
            </a:fld>
            <a:endParaRPr lang="es-E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7D11-3B52-419A-9474-E2D5F2D41F9D}" type="datetimeFigureOut">
              <a:rPr lang="es-ES" smtClean="0"/>
              <a:pPr/>
              <a:t>10/11/2010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E678-CB97-49FB-A2DF-6E4AAB221A9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7D11-3B52-419A-9474-E2D5F2D41F9D}" type="datetimeFigureOut">
              <a:rPr lang="es-ES" smtClean="0"/>
              <a:pPr/>
              <a:t>10/11/2010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E678-CB97-49FB-A2DF-6E4AAB221A9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7D11-3B52-419A-9474-E2D5F2D41F9D}" type="datetimeFigureOut">
              <a:rPr lang="es-ES" smtClean="0"/>
              <a:pPr/>
              <a:t>10/11/2010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E678-CB97-49FB-A2DF-6E4AAB221A9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7D11-3B52-419A-9474-E2D5F2D41F9D}" type="datetimeFigureOut">
              <a:rPr lang="es-ES" smtClean="0"/>
              <a:pPr/>
              <a:t>10/11/2010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E678-CB97-49FB-A2DF-6E4AAB221A9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7D11-3B52-419A-9474-E2D5F2D41F9D}" type="datetimeFigureOut">
              <a:rPr lang="es-ES" smtClean="0"/>
              <a:pPr/>
              <a:t>10/11/2010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E678-CB97-49FB-A2DF-6E4AAB221A9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7D11-3B52-419A-9474-E2D5F2D41F9D}" type="datetimeFigureOut">
              <a:rPr lang="es-ES" smtClean="0"/>
              <a:pPr/>
              <a:t>10/11/2010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E678-CB97-49FB-A2DF-6E4AAB221A9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7D11-3B52-419A-9474-E2D5F2D41F9D}" type="datetimeFigureOut">
              <a:rPr lang="es-ES" smtClean="0"/>
              <a:pPr/>
              <a:t>10/11/2010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E678-CB97-49FB-A2DF-6E4AAB221A9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7D11-3B52-419A-9474-E2D5F2D41F9D}" type="datetimeFigureOut">
              <a:rPr lang="es-ES" smtClean="0"/>
              <a:pPr/>
              <a:t>10/11/2010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E678-CB97-49FB-A2DF-6E4AAB221A9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7D11-3B52-419A-9474-E2D5F2D41F9D}" type="datetimeFigureOut">
              <a:rPr lang="es-ES" smtClean="0"/>
              <a:pPr/>
              <a:t>10/11/2010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E678-CB97-49FB-A2DF-6E4AAB221A9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7D11-3B52-419A-9474-E2D5F2D41F9D}" type="datetimeFigureOut">
              <a:rPr lang="es-ES" smtClean="0"/>
              <a:pPr/>
              <a:t>10/11/2010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E678-CB97-49FB-A2DF-6E4AAB221A9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7D11-3B52-419A-9474-E2D5F2D41F9D}" type="datetimeFigureOut">
              <a:rPr lang="es-ES" smtClean="0"/>
              <a:pPr/>
              <a:t>10/11/2010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E678-CB97-49FB-A2DF-6E4AAB221A9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37D11-3B52-419A-9474-E2D5F2D41F9D}" type="datetimeFigureOut">
              <a:rPr lang="es-ES" smtClean="0"/>
              <a:pPr/>
              <a:t>10/11/2010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3E678-CB97-49FB-A2DF-6E4AAB221A9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50631" y="4597401"/>
            <a:ext cx="7268308" cy="1065213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s-ES_tradnl" b="1" i="1" dirty="0" smtClean="0">
                <a:solidFill>
                  <a:schemeClr val="hlink"/>
                </a:solidFill>
              </a:rPr>
              <a:t>Alineados a la aplicación del Documento “Aduanas del Siglo XXI” de la OMA</a:t>
            </a:r>
            <a:r>
              <a:rPr lang="es-ES_tradnl" dirty="0" smtClean="0"/>
              <a:t>.</a:t>
            </a:r>
            <a:endParaRPr lang="es-ES" dirty="0"/>
          </a:p>
        </p:txBody>
      </p:sp>
      <p:pic>
        <p:nvPicPr>
          <p:cNvPr id="98314" name="Picture 10" descr="ISOTIPO D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24" y="404813"/>
            <a:ext cx="1861038" cy="1052512"/>
          </a:xfrm>
          <a:prstGeom prst="rect">
            <a:avLst/>
          </a:prstGeom>
          <a:noFill/>
        </p:spPr>
      </p:pic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650631" y="3789363"/>
            <a:ext cx="671292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i="1" dirty="0" smtClean="0"/>
              <a:t>Mejora  Continua de las Aduanas </a:t>
            </a:r>
            <a:endParaRPr lang="es-E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SOTIPO 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24" y="404813"/>
            <a:ext cx="1861038" cy="1052512"/>
          </a:xfrm>
          <a:prstGeom prst="rect">
            <a:avLst/>
          </a:prstGeom>
          <a:noFill/>
        </p:spPr>
      </p:pic>
      <p:pic>
        <p:nvPicPr>
          <p:cNvPr id="3" name="Imagen 2" descr="tapa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SOTIPO 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24" y="404813"/>
            <a:ext cx="1861038" cy="105251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28728" y="2638380"/>
            <a:ext cx="70009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SISTEMA DE MANIFIESTOS PREVIOS</a:t>
            </a:r>
          </a:p>
          <a:p>
            <a:pPr>
              <a:buFont typeface="Arial" pitchFamily="34" charset="0"/>
              <a:buChar char="•"/>
            </a:pP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PROGRAMAS DE OPERADOR ECONÓMICO AUTORIZADO.</a:t>
            </a:r>
          </a:p>
          <a:p>
            <a:pPr>
              <a:buFont typeface="Arial" pitchFamily="34" charset="0"/>
              <a:buChar char="•"/>
            </a:pP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PRECINTOS ELECTRÓNICOS PARA LOS TRÁNSITOS.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500174"/>
            <a:ext cx="8713787" cy="504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400" b="1" dirty="0" smtClean="0"/>
              <a:t>PROYECTOS PARA EL AÑO 2011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SOTIPO 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24" y="404813"/>
            <a:ext cx="1861038" cy="1052512"/>
          </a:xfrm>
          <a:prstGeom prst="rect">
            <a:avLst/>
          </a:prstGeom>
          <a:noFill/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285984" y="2928934"/>
            <a:ext cx="4786347" cy="11477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000" b="1" i="1" dirty="0" smtClean="0">
                <a:latin typeface="Arial" pitchFamily="34" charset="0"/>
                <a:cs typeface="Arial" pitchFamily="34" charset="0"/>
              </a:rPr>
              <a:t>Gracias por su atención</a:t>
            </a:r>
            <a:endParaRPr lang="es-ES" sz="4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4" name="Picture 10" descr="ISOTIPO D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1861038" cy="105251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71472" y="1214422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DIEZ FUNDAMENTOS PARA LAS CAPACIDADES DE LAS ADUANAS DEL SIGLO XXI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28662" y="2071679"/>
            <a:ext cx="80724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Aduanas Mundialmente Interconectadas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Mejor Control Coordinado en Fronteras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Control de Riesgo basado en Inteligencia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Asociación Aduana – Empresas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Aplicación de Métodos, procedimientos y técnicas modernas de trabajo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Tecnología y herramientas instrumentales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Facultades Esenciales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Servicio Profesional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Fortalecimiento de Capacidades, e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Integridad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288" y="1916113"/>
            <a:ext cx="8280400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8800" b="1" dirty="0"/>
              <a:t>INDIRA</a:t>
            </a:r>
            <a:r>
              <a:rPr lang="es-ES_tradnl" sz="8800" b="1" u="sng" dirty="0"/>
              <a:t> </a:t>
            </a:r>
          </a:p>
          <a:p>
            <a:pPr>
              <a:spcBef>
                <a:spcPct val="50000"/>
              </a:spcBef>
            </a:pPr>
            <a:endParaRPr lang="es-ES_tradnl" sz="1400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_tradnl" sz="3600" b="1" dirty="0">
                <a:solidFill>
                  <a:srgbClr val="FF0000"/>
                </a:solidFill>
              </a:rPr>
              <a:t>In</a:t>
            </a:r>
            <a:r>
              <a:rPr lang="es-ES_tradnl" sz="3600" b="1" dirty="0"/>
              <a:t>tercambio </a:t>
            </a:r>
            <a:r>
              <a:rPr lang="es-ES_tradnl" sz="3600" b="1" dirty="0">
                <a:solidFill>
                  <a:srgbClr val="FF0000"/>
                </a:solidFill>
              </a:rPr>
              <a:t>De I</a:t>
            </a:r>
            <a:r>
              <a:rPr lang="es-ES_tradnl" sz="3600" b="1" dirty="0"/>
              <a:t>nformación de los </a:t>
            </a:r>
            <a:r>
              <a:rPr lang="es-ES_tradnl" sz="3600" b="1" dirty="0">
                <a:solidFill>
                  <a:srgbClr val="FF0000"/>
                </a:solidFill>
              </a:rPr>
              <a:t>R</a:t>
            </a:r>
            <a:r>
              <a:rPr lang="es-ES_tradnl" sz="3600" b="1" dirty="0"/>
              <a:t>egistros </a:t>
            </a:r>
            <a:r>
              <a:rPr lang="es-ES_tradnl" sz="3600" b="1" dirty="0">
                <a:solidFill>
                  <a:srgbClr val="FF0000"/>
                </a:solidFill>
              </a:rPr>
              <a:t>A</a:t>
            </a:r>
            <a:r>
              <a:rPr lang="es-ES_tradnl" sz="3600" b="1" dirty="0"/>
              <a:t>duaneros</a:t>
            </a:r>
            <a:r>
              <a:rPr lang="es-ES" sz="3600" b="1" dirty="0">
                <a:latin typeface="Times New Roman" pitchFamily="18" charset="0"/>
              </a:rPr>
              <a:t> </a:t>
            </a:r>
            <a:endParaRPr lang="es-ES" sz="3600" b="1" u="sng" dirty="0"/>
          </a:p>
        </p:txBody>
      </p:sp>
      <p:pic>
        <p:nvPicPr>
          <p:cNvPr id="5" name="Picture 10" descr="ISOTIPO 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24" y="404813"/>
            <a:ext cx="1861038" cy="1052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1470" y="571480"/>
            <a:ext cx="9144000" cy="6000792"/>
            <a:chOff x="0" y="0"/>
            <a:chExt cx="5760" cy="4385"/>
          </a:xfrm>
        </p:grpSpPr>
        <p:sp>
          <p:nvSpPr>
            <p:cNvPr id="15364" name="Line 4"/>
            <p:cNvSpPr>
              <a:spLocks noChangeShapeType="1"/>
            </p:cNvSpPr>
            <p:nvPr/>
          </p:nvSpPr>
          <p:spPr bwMode="auto">
            <a:xfrm>
              <a:off x="4320" y="1680"/>
              <a:ext cx="0" cy="816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sm" len="sm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5365" name="Cloud"/>
            <p:cNvSpPr>
              <a:spLocks noChangeAspect="1" noEditPoints="1" noChangeArrowheads="1"/>
            </p:cNvSpPr>
            <p:nvPr/>
          </p:nvSpPr>
          <p:spPr bwMode="auto">
            <a:xfrm>
              <a:off x="288" y="2448"/>
              <a:ext cx="2112" cy="141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l"/>
              <a:r>
                <a:rPr lang="es-MX" sz="2400">
                  <a:latin typeface="Times New Roman" pitchFamily="18" charset="0"/>
                </a:rPr>
                <a:t>            </a:t>
              </a:r>
              <a:r>
                <a:rPr lang="es-MX" sz="1600">
                  <a:latin typeface="Times New Roman" pitchFamily="18" charset="0"/>
                </a:rPr>
                <a:t>INTERNET</a:t>
              </a:r>
            </a:p>
            <a:p>
              <a:pPr algn="l"/>
              <a:r>
                <a:rPr lang="es-MX" sz="1600">
                  <a:latin typeface="Times New Roman" pitchFamily="18" charset="0"/>
                </a:rPr>
                <a:t>  </a:t>
              </a:r>
              <a:endParaRPr lang="es-ES" sz="16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44" y="1037"/>
              <a:ext cx="1116" cy="8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s-MX" sz="2400" dirty="0">
                  <a:latin typeface="Times New Roman" pitchFamily="18" charset="0"/>
                </a:rPr>
                <a:t>Servidor</a:t>
              </a:r>
            </a:p>
            <a:p>
              <a:pPr algn="ctr"/>
              <a:r>
                <a:rPr lang="es-MX" sz="2400" dirty="0">
                  <a:latin typeface="Times New Roman" pitchFamily="18" charset="0"/>
                </a:rPr>
                <a:t>De Respuesta</a:t>
              </a:r>
            </a:p>
            <a:p>
              <a:pPr algn="ctr"/>
              <a:r>
                <a:rPr lang="es-MX" sz="1600" dirty="0">
                  <a:latin typeface="Times New Roman" pitchFamily="18" charset="0"/>
                </a:rPr>
                <a:t>(</a:t>
              </a:r>
              <a:r>
                <a:rPr lang="es-MX" sz="1600" dirty="0" err="1">
                  <a:latin typeface="Times New Roman" pitchFamily="18" charset="0"/>
                </a:rPr>
                <a:t>Paises</a:t>
              </a:r>
              <a:r>
                <a:rPr lang="es-MX" sz="1600" dirty="0">
                  <a:latin typeface="Times New Roman" pitchFamily="18" charset="0"/>
                </a:rPr>
                <a:t> Mercosur)</a:t>
              </a:r>
              <a:endParaRPr lang="es-ES" sz="1600" dirty="0">
                <a:latin typeface="Times New Roman" pitchFamily="18" charset="0"/>
              </a:endParaRPr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0" y="3867"/>
              <a:ext cx="3833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s-MX" dirty="0">
                  <a:solidFill>
                    <a:schemeClr val="tx2"/>
                  </a:solidFill>
                  <a:latin typeface="Times New Roman" pitchFamily="18" charset="0"/>
                </a:rPr>
                <a:t>Comunicación entre Servidores a través de Red Privada Virtual (VPN – Virtual </a:t>
              </a:r>
              <a:r>
                <a:rPr lang="es-MX" dirty="0" err="1">
                  <a:solidFill>
                    <a:schemeClr val="tx2"/>
                  </a:solidFill>
                  <a:latin typeface="Times New Roman" pitchFamily="18" charset="0"/>
                </a:rPr>
                <a:t>Private</a:t>
              </a:r>
              <a:r>
                <a:rPr lang="es-MX" dirty="0">
                  <a:solidFill>
                    <a:schemeClr val="tx2"/>
                  </a:solidFill>
                  <a:latin typeface="Times New Roman" pitchFamily="18" charset="0"/>
                </a:rPr>
                <a:t> Network) </a:t>
              </a:r>
              <a:r>
                <a:rPr lang="es-MX" dirty="0" err="1">
                  <a:solidFill>
                    <a:schemeClr val="tx2"/>
                  </a:solidFill>
                  <a:latin typeface="Times New Roman" pitchFamily="18" charset="0"/>
                </a:rPr>
                <a:t>encriptada</a:t>
              </a:r>
              <a:r>
                <a:rPr lang="es-MX" dirty="0">
                  <a:solidFill>
                    <a:schemeClr val="tx2"/>
                  </a:solidFill>
                  <a:latin typeface="Times New Roman" pitchFamily="18" charset="0"/>
                </a:rPr>
                <a:t>.</a:t>
              </a:r>
              <a:endParaRPr lang="es-ES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3742" y="3475"/>
              <a:ext cx="1265" cy="7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s-MX" sz="2400" dirty="0">
                  <a:latin typeface="Times New Roman" pitchFamily="18" charset="0"/>
                </a:rPr>
                <a:t>Servidor</a:t>
              </a:r>
            </a:p>
            <a:p>
              <a:r>
                <a:rPr lang="es-MX" sz="2400" dirty="0">
                  <a:latin typeface="Times New Roman" pitchFamily="18" charset="0"/>
                </a:rPr>
                <a:t>Requirente</a:t>
              </a:r>
              <a:endParaRPr lang="es-ES" sz="2400" dirty="0">
                <a:latin typeface="Times New Roman" pitchFamily="18" charset="0"/>
              </a:endParaRPr>
            </a:p>
          </p:txBody>
        </p:sp>
        <p:sp>
          <p:nvSpPr>
            <p:cNvPr id="15369" name="computr2"/>
            <p:cNvSpPr>
              <a:spLocks noEditPoints="1" noChangeArrowheads="1"/>
            </p:cNvSpPr>
            <p:nvPr/>
          </p:nvSpPr>
          <p:spPr bwMode="auto">
            <a:xfrm>
              <a:off x="3840" y="2640"/>
              <a:ext cx="996" cy="852"/>
            </a:xfrm>
            <a:custGeom>
              <a:avLst/>
              <a:gdLst>
                <a:gd name="T0" fmla="*/ 10800 w 21600"/>
                <a:gd name="T1" fmla="*/ 0 h 21600"/>
                <a:gd name="T2" fmla="*/ 10800 w 21600"/>
                <a:gd name="T3" fmla="*/ 21600 h 21600"/>
                <a:gd name="T4" fmla="*/ 17326 w 21600"/>
                <a:gd name="T5" fmla="*/ 0 h 21600"/>
                <a:gd name="T6" fmla="*/ 4274 w 21600"/>
                <a:gd name="T7" fmla="*/ 0 h 21600"/>
                <a:gd name="T8" fmla="*/ 4274 w 21600"/>
                <a:gd name="T9" fmla="*/ 11631 h 21600"/>
                <a:gd name="T10" fmla="*/ 17326 w 21600"/>
                <a:gd name="T11" fmla="*/ 11631 h 21600"/>
                <a:gd name="T12" fmla="*/ 4274 w 21600"/>
                <a:gd name="T13" fmla="*/ 5816 h 21600"/>
                <a:gd name="T14" fmla="*/ 17326 w 21600"/>
                <a:gd name="T15" fmla="*/ 5816 h 21600"/>
                <a:gd name="T16" fmla="*/ 18828 w 21600"/>
                <a:gd name="T17" fmla="*/ 15785 h 21600"/>
                <a:gd name="T18" fmla="*/ 2772 w 21600"/>
                <a:gd name="T19" fmla="*/ 15785 h 21600"/>
                <a:gd name="T20" fmla="*/ 6194 w 21600"/>
                <a:gd name="T21" fmla="*/ 1913 h 21600"/>
                <a:gd name="T22" fmla="*/ 15565 w 21600"/>
                <a:gd name="T23" fmla="*/ 9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912" y="3245"/>
              <a:ext cx="1152" cy="1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912" y="3485"/>
              <a:ext cx="1152" cy="1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2112" y="3264"/>
              <a:ext cx="1584" cy="0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624" y="1728"/>
              <a:ext cx="0" cy="1440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>
              <a:off x="480" y="1776"/>
              <a:ext cx="0" cy="1488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>
              <a:off x="2112" y="3408"/>
              <a:ext cx="1584" cy="0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5376" name="computr2"/>
            <p:cNvSpPr>
              <a:spLocks noEditPoints="1" noChangeArrowheads="1"/>
            </p:cNvSpPr>
            <p:nvPr/>
          </p:nvSpPr>
          <p:spPr bwMode="auto">
            <a:xfrm>
              <a:off x="144" y="0"/>
              <a:ext cx="996" cy="852"/>
            </a:xfrm>
            <a:custGeom>
              <a:avLst/>
              <a:gdLst>
                <a:gd name="T0" fmla="*/ 10800 w 21600"/>
                <a:gd name="T1" fmla="*/ 0 h 21600"/>
                <a:gd name="T2" fmla="*/ 10800 w 21600"/>
                <a:gd name="T3" fmla="*/ 21600 h 21600"/>
                <a:gd name="T4" fmla="*/ 17326 w 21600"/>
                <a:gd name="T5" fmla="*/ 0 h 21600"/>
                <a:gd name="T6" fmla="*/ 4274 w 21600"/>
                <a:gd name="T7" fmla="*/ 0 h 21600"/>
                <a:gd name="T8" fmla="*/ 4274 w 21600"/>
                <a:gd name="T9" fmla="*/ 11631 h 21600"/>
                <a:gd name="T10" fmla="*/ 17326 w 21600"/>
                <a:gd name="T11" fmla="*/ 11631 h 21600"/>
                <a:gd name="T12" fmla="*/ 4274 w 21600"/>
                <a:gd name="T13" fmla="*/ 5816 h 21600"/>
                <a:gd name="T14" fmla="*/ 17326 w 21600"/>
                <a:gd name="T15" fmla="*/ 5816 h 21600"/>
                <a:gd name="T16" fmla="*/ 18828 w 21600"/>
                <a:gd name="T17" fmla="*/ 15785 h 21600"/>
                <a:gd name="T18" fmla="*/ 2772 w 21600"/>
                <a:gd name="T19" fmla="*/ 15785 h 21600"/>
                <a:gd name="T20" fmla="*/ 6194 w 21600"/>
                <a:gd name="T21" fmla="*/ 1913 h 21600"/>
                <a:gd name="T22" fmla="*/ 15565 w 21600"/>
                <a:gd name="T23" fmla="*/ 9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1238" y="3224"/>
              <a:ext cx="340" cy="24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s-MX" sz="1400">
                  <a:latin typeface="Times New Roman" pitchFamily="18" charset="0"/>
                </a:rPr>
                <a:t>VPN</a:t>
              </a:r>
              <a:endParaRPr lang="es-ES" sz="1400">
                <a:latin typeface="Times New Roman" pitchFamily="18" charset="0"/>
              </a:endParaRPr>
            </a:p>
          </p:txBody>
        </p:sp>
        <p:sp>
          <p:nvSpPr>
            <p:cNvPr id="15378" name="computr2"/>
            <p:cNvSpPr>
              <a:spLocks noEditPoints="1" noChangeArrowheads="1"/>
            </p:cNvSpPr>
            <p:nvPr/>
          </p:nvSpPr>
          <p:spPr bwMode="auto">
            <a:xfrm>
              <a:off x="3984" y="864"/>
              <a:ext cx="672" cy="528"/>
            </a:xfrm>
            <a:custGeom>
              <a:avLst/>
              <a:gdLst>
                <a:gd name="T0" fmla="*/ 10800 w 21600"/>
                <a:gd name="T1" fmla="*/ 0 h 21600"/>
                <a:gd name="T2" fmla="*/ 10800 w 21600"/>
                <a:gd name="T3" fmla="*/ 21600 h 21600"/>
                <a:gd name="T4" fmla="*/ 17326 w 21600"/>
                <a:gd name="T5" fmla="*/ 0 h 21600"/>
                <a:gd name="T6" fmla="*/ 4274 w 21600"/>
                <a:gd name="T7" fmla="*/ 0 h 21600"/>
                <a:gd name="T8" fmla="*/ 4274 w 21600"/>
                <a:gd name="T9" fmla="*/ 11631 h 21600"/>
                <a:gd name="T10" fmla="*/ 17326 w 21600"/>
                <a:gd name="T11" fmla="*/ 11631 h 21600"/>
                <a:gd name="T12" fmla="*/ 4274 w 21600"/>
                <a:gd name="T13" fmla="*/ 5816 h 21600"/>
                <a:gd name="T14" fmla="*/ 17326 w 21600"/>
                <a:gd name="T15" fmla="*/ 5816 h 21600"/>
                <a:gd name="T16" fmla="*/ 18828 w 21600"/>
                <a:gd name="T17" fmla="*/ 15785 h 21600"/>
                <a:gd name="T18" fmla="*/ 2772 w 21600"/>
                <a:gd name="T19" fmla="*/ 15785 h 21600"/>
                <a:gd name="T20" fmla="*/ 6194 w 21600"/>
                <a:gd name="T21" fmla="*/ 1913 h 21600"/>
                <a:gd name="T22" fmla="*/ 15565 w 21600"/>
                <a:gd name="T23" fmla="*/ 9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3888" y="1440"/>
              <a:ext cx="912" cy="27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MX" sz="1600">
                  <a:latin typeface="Times New Roman" pitchFamily="18" charset="0"/>
                </a:rPr>
                <a:t>Usuario Final</a:t>
              </a:r>
              <a:endParaRPr lang="es-ES" sz="1600">
                <a:latin typeface="Times New Roman" pitchFamily="18" charset="0"/>
              </a:endParaRPr>
            </a:p>
          </p:txBody>
        </p:sp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4560" y="0"/>
              <a:ext cx="1200" cy="864"/>
            </a:xfrm>
            <a:prstGeom prst="wedgeRoundRectCallout">
              <a:avLst>
                <a:gd name="adj1" fmla="val -61583"/>
                <a:gd name="adj2" fmla="val 47454"/>
                <a:gd name="adj3" fmla="val 16667"/>
              </a:avLst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s-MX" sz="1600" dirty="0">
                  <a:latin typeface="Times New Roman" pitchFamily="18" charset="0"/>
                </a:rPr>
                <a:t>A través </a:t>
              </a:r>
              <a:r>
                <a:rPr lang="es-MX" sz="1600" dirty="0" smtClean="0">
                  <a:latin typeface="Times New Roman" pitchFamily="18" charset="0"/>
                </a:rPr>
                <a:t>de  un Navegador de Internet</a:t>
              </a:r>
              <a:r>
                <a:rPr lang="es-ES" sz="2400" dirty="0" smtClean="0">
                  <a:latin typeface="Times New Roman" pitchFamily="18" charset="0"/>
                </a:rPr>
                <a:t> </a:t>
              </a:r>
              <a:endParaRPr lang="es-ES" sz="2400" dirty="0">
                <a:latin typeface="Times New Roman" pitchFamily="18" charset="0"/>
              </a:endParaRPr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4320" y="1680"/>
              <a:ext cx="0" cy="816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sm" len="sm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 flipV="1">
              <a:off x="4320" y="1632"/>
              <a:ext cx="0" cy="864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5384" name="Text Box 24"/>
            <p:cNvSpPr txBox="1">
              <a:spLocks noChangeArrowheads="1"/>
            </p:cNvSpPr>
            <p:nvPr/>
          </p:nvSpPr>
          <p:spPr bwMode="auto">
            <a:xfrm>
              <a:off x="4486" y="1968"/>
              <a:ext cx="1082" cy="665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s-MX" sz="1600">
                  <a:latin typeface="Times New Roman" pitchFamily="18" charset="0"/>
                </a:rPr>
                <a:t>Envio del Requerimiento</a:t>
              </a:r>
            </a:p>
            <a:p>
              <a:r>
                <a:rPr lang="es-MX" sz="1600">
                  <a:latin typeface="Times New Roman" pitchFamily="18" charset="0"/>
                </a:rPr>
                <a:t>Al Servidor</a:t>
              </a:r>
              <a:endParaRPr lang="es-ES" sz="1600">
                <a:latin typeface="Times New Roman" pitchFamily="18" charset="0"/>
              </a:endParaRPr>
            </a:p>
          </p:txBody>
        </p:sp>
        <p:sp>
          <p:nvSpPr>
            <p:cNvPr id="15386" name="Text Box 26"/>
            <p:cNvSpPr txBox="1">
              <a:spLocks noChangeArrowheads="1"/>
            </p:cNvSpPr>
            <p:nvPr/>
          </p:nvSpPr>
          <p:spPr bwMode="auto">
            <a:xfrm>
              <a:off x="1292" y="981"/>
              <a:ext cx="1640" cy="1103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s-MX" sz="1400">
                  <a:latin typeface="Times New Roman" pitchFamily="18" charset="0"/>
                </a:rPr>
                <a:t>El Servidor de Respuesta</a:t>
              </a:r>
            </a:p>
            <a:p>
              <a:r>
                <a:rPr lang="es-MX" sz="1400">
                  <a:latin typeface="Times New Roman" pitchFamily="18" charset="0"/>
                </a:rPr>
                <a:t>Procesa el Requerimiento</a:t>
              </a:r>
            </a:p>
            <a:p>
              <a:r>
                <a:rPr lang="es-MX" sz="1400">
                  <a:latin typeface="Times New Roman" pitchFamily="18" charset="0"/>
                </a:rPr>
                <a:t>Conformando una</a:t>
              </a:r>
            </a:p>
            <a:p>
              <a:r>
                <a:rPr lang="es-MX" sz="1400">
                  <a:latin typeface="Times New Roman" pitchFamily="18" charset="0"/>
                </a:rPr>
                <a:t>Página con información</a:t>
              </a:r>
            </a:p>
            <a:p>
              <a:r>
                <a:rPr lang="es-MX" sz="1400">
                  <a:latin typeface="Times New Roman" pitchFamily="18" charset="0"/>
                </a:rPr>
                <a:t>Obtenida de la Base de Datos</a:t>
              </a:r>
            </a:p>
            <a:p>
              <a:r>
                <a:rPr lang="es-MX" sz="1400">
                  <a:latin typeface="Times New Roman" pitchFamily="18" charset="0"/>
                </a:rPr>
                <a:t>Y la envía al Servidor Requirente</a:t>
              </a:r>
              <a:endParaRPr lang="es-ES" sz="1400">
                <a:latin typeface="Times New Roman" pitchFamily="18" charset="0"/>
              </a:endParaRPr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1248" y="576"/>
              <a:ext cx="1200" cy="0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sm" len="sm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5388" name="mainfrm"/>
            <p:cNvSpPr>
              <a:spLocks noEditPoints="1" noChangeArrowheads="1"/>
            </p:cNvSpPr>
            <p:nvPr/>
          </p:nvSpPr>
          <p:spPr bwMode="auto">
            <a:xfrm>
              <a:off x="2640" y="192"/>
              <a:ext cx="624" cy="672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0603 w 21600"/>
                <a:gd name="T9" fmla="*/ 21600 h 21600"/>
                <a:gd name="T10" fmla="*/ 10800 w 21600"/>
                <a:gd name="T11" fmla="*/ 21600 h 21600"/>
                <a:gd name="T12" fmla="*/ 1163 w 21600"/>
                <a:gd name="T13" fmla="*/ 21600 h 21600"/>
                <a:gd name="T14" fmla="*/ 0 w 21600"/>
                <a:gd name="T15" fmla="*/ 10800 h 21600"/>
                <a:gd name="T16" fmla="*/ 332 w 21600"/>
                <a:gd name="T17" fmla="*/ 22174 h 21600"/>
                <a:gd name="T18" fmla="*/ 21579 w 21600"/>
                <a:gd name="T19" fmla="*/ 279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s-MX" sz="1400">
                  <a:latin typeface="Times New Roman" pitchFamily="18" charset="0"/>
                </a:rPr>
                <a:t>Base de Datos</a:t>
              </a:r>
              <a:endParaRPr lang="es-ES" sz="1400">
                <a:latin typeface="Times New Roman" pitchFamily="18" charset="0"/>
              </a:endParaRPr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 flipH="1">
              <a:off x="1248" y="432"/>
              <a:ext cx="1152" cy="0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 flipV="1">
              <a:off x="4512" y="1632"/>
              <a:ext cx="0" cy="864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5392" name="Text Box 32"/>
            <p:cNvSpPr txBox="1">
              <a:spLocks noChangeArrowheads="1"/>
            </p:cNvSpPr>
            <p:nvPr/>
          </p:nvSpPr>
          <p:spPr bwMode="auto">
            <a:xfrm>
              <a:off x="4629" y="1632"/>
              <a:ext cx="724" cy="418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1400">
                  <a:latin typeface="Times New Roman" pitchFamily="18" charset="0"/>
                </a:rPr>
                <a:t>Página</a:t>
              </a:r>
            </a:p>
            <a:p>
              <a:r>
                <a:rPr lang="es-MX" sz="1400">
                  <a:latin typeface="Times New Roman" pitchFamily="18" charset="0"/>
                </a:rPr>
                <a:t>De Resultado</a:t>
              </a:r>
              <a:endParaRPr lang="es-ES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786" y="2686947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CONTROL DE RIESGO BASADO EN INTELIGENCIA</a:t>
            </a:r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RED NEURONAL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ISOTIPO 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24" y="404813"/>
            <a:ext cx="1861038" cy="105251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14818"/>
            <a:ext cx="300704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Objetivos de Gestión de Riesgos con SAS</a:t>
            </a:r>
            <a:endParaRPr kumimoji="0" lang="es-PY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750" y="1995488"/>
            <a:ext cx="3527425" cy="7493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defRPr/>
            </a:pPr>
            <a:r>
              <a:rPr lang="es-AR" sz="2700">
                <a:latin typeface="+mn-lt"/>
                <a:cs typeface="+mn-cs"/>
              </a:rPr>
              <a:t>Objetivos principales</a:t>
            </a:r>
            <a:br>
              <a:rPr lang="es-AR" sz="2700">
                <a:latin typeface="+mn-lt"/>
                <a:cs typeface="+mn-cs"/>
              </a:rPr>
            </a:br>
            <a:r>
              <a:rPr lang="es-AR" sz="2700">
                <a:latin typeface="+mn-lt"/>
                <a:cs typeface="+mn-cs"/>
              </a:rPr>
              <a:t>del proyecto</a:t>
            </a:r>
          </a:p>
        </p:txBody>
      </p:sp>
      <p:pic>
        <p:nvPicPr>
          <p:cNvPr id="4" name="Picture 10" descr="Big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0038" y="2120900"/>
            <a:ext cx="11763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327650" y="1571625"/>
            <a:ext cx="35274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35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s-AR" sz="2400" dirty="0">
                <a:latin typeface="Lucida Sans Unicode" pitchFamily="34" charset="0"/>
              </a:rPr>
              <a:t>Detectar operaciones fraudulentas</a:t>
            </a:r>
          </a:p>
          <a:p>
            <a:pPr marL="347663" indent="-347663">
              <a:lnSpc>
                <a:spcPct val="90000"/>
              </a:lnSpc>
              <a:spcBef>
                <a:spcPct val="35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s-AR" sz="2400" dirty="0">
                <a:latin typeface="Lucida Sans Unicode" pitchFamily="34" charset="0"/>
              </a:rPr>
              <a:t>Aumentar la recaudación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39750" y="4948238"/>
            <a:ext cx="35274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35000"/>
              </a:spcBef>
              <a:buClr>
                <a:schemeClr val="accent2"/>
              </a:buClr>
            </a:pPr>
            <a:r>
              <a:rPr lang="es-AR" sz="2400">
                <a:latin typeface="Lucida Sans Unicode" pitchFamily="34" charset="0"/>
              </a:rPr>
              <a:t>Método de trabajo </a:t>
            </a:r>
          </a:p>
        </p:txBody>
      </p:sp>
      <p:pic>
        <p:nvPicPr>
          <p:cNvPr id="7" name="Picture 14" descr="BigG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0038" y="4910138"/>
            <a:ext cx="1176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27650" y="4032250"/>
            <a:ext cx="352742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35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s-AR" sz="2400">
                <a:latin typeface="Lucida Sans Unicode" pitchFamily="34" charset="0"/>
              </a:rPr>
              <a:t>Realizar un </a:t>
            </a:r>
            <a:r>
              <a:rPr lang="es-AR" sz="2400" b="1" i="1">
                <a:latin typeface="Lucida Sans Unicode" pitchFamily="34" charset="0"/>
              </a:rPr>
              <a:t>modelo analítico predictivo</a:t>
            </a:r>
            <a:r>
              <a:rPr lang="es-AR" sz="2400">
                <a:latin typeface="Lucida Sans Unicode" pitchFamily="34" charset="0"/>
              </a:rPr>
              <a:t>.</a:t>
            </a:r>
          </a:p>
          <a:p>
            <a:pPr marL="347663" indent="-347663">
              <a:lnSpc>
                <a:spcPct val="90000"/>
              </a:lnSpc>
              <a:spcBef>
                <a:spcPct val="35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s-AR" sz="2400">
                <a:latin typeface="Lucida Sans Unicode" pitchFamily="34" charset="0"/>
              </a:rPr>
              <a:t>Utilizarlo para puntuar la probabilidad de ‘fraude’ en un despacho.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0" y="908074"/>
            <a:ext cx="1092200" cy="1114425"/>
          </a:xfrm>
          <a:prstGeom prst="rect">
            <a:avLst/>
          </a:prstGeom>
          <a:noFill/>
        </p:spPr>
      </p:pic>
      <p:pic>
        <p:nvPicPr>
          <p:cNvPr id="2054" name="Picture 6" descr="j0292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895374"/>
            <a:ext cx="1225550" cy="1162050"/>
          </a:xfrm>
          <a:prstGeom prst="rect">
            <a:avLst/>
          </a:prstGeom>
          <a:noFill/>
        </p:spPr>
      </p:pic>
      <p:sp>
        <p:nvSpPr>
          <p:cNvPr id="2055" name="Cloud"/>
          <p:cNvSpPr>
            <a:spLocks noChangeAspect="1" noEditPoints="1" noChangeArrowheads="1"/>
          </p:cNvSpPr>
          <p:nvPr/>
        </p:nvSpPr>
        <p:spPr bwMode="auto">
          <a:xfrm>
            <a:off x="2765425" y="2536849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2063" name="Picture 15" descr="MMj0288900000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960586"/>
            <a:ext cx="1152525" cy="935038"/>
          </a:xfrm>
          <a:prstGeom prst="rect">
            <a:avLst/>
          </a:prstGeom>
          <a:noFill/>
        </p:spPr>
      </p:pic>
      <p:sp>
        <p:nvSpPr>
          <p:cNvPr id="2064" name="mainfrm"/>
          <p:cNvSpPr>
            <a:spLocks noEditPoints="1" noChangeArrowheads="1"/>
          </p:cNvSpPr>
          <p:nvPr/>
        </p:nvSpPr>
        <p:spPr bwMode="auto">
          <a:xfrm>
            <a:off x="3563938" y="4984774"/>
            <a:ext cx="935037" cy="13081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flipV="1">
            <a:off x="3924300" y="4508524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4068763" y="4508524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2073" name="Picture 25" descr="MCj0330867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768874"/>
            <a:ext cx="1566862" cy="1476375"/>
          </a:xfrm>
          <a:prstGeom prst="rect">
            <a:avLst/>
          </a:prstGeom>
          <a:noFill/>
        </p:spPr>
      </p:pic>
      <p:sp>
        <p:nvSpPr>
          <p:cNvPr id="2077" name="Line 29"/>
          <p:cNvSpPr>
            <a:spLocks noChangeShapeType="1"/>
          </p:cNvSpPr>
          <p:nvPr/>
        </p:nvSpPr>
        <p:spPr bwMode="auto">
          <a:xfrm flipH="1" flipV="1">
            <a:off x="1908175" y="4984774"/>
            <a:ext cx="12954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V="1">
            <a:off x="1404938" y="1341461"/>
            <a:ext cx="8636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>
            <a:off x="3276600" y="2060599"/>
            <a:ext cx="43180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 flipH="1">
            <a:off x="4716463" y="1989161"/>
            <a:ext cx="431800" cy="547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3636963" y="1412899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3490913" y="3284561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Y"/>
              <a:t>INTERNET</a:t>
            </a:r>
            <a:endParaRPr lang="es-ES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 flipV="1">
            <a:off x="900113" y="3329011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3636963" y="6308749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Y" b="1"/>
              <a:t>SOFIA</a:t>
            </a:r>
            <a:endParaRPr lang="es-ES" b="1"/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6157913" y="6216674"/>
            <a:ext cx="1798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Y" b="1"/>
              <a:t>Oficialización Despacho</a:t>
            </a:r>
            <a:endParaRPr lang="es-ES" b="1"/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6300788" y="1673249"/>
            <a:ext cx="2592387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PY" dirty="0"/>
              <a:t>Estado </a:t>
            </a:r>
            <a:r>
              <a:rPr lang="es-PY" dirty="0" smtClean="0"/>
              <a:t>de la Declaración</a:t>
            </a:r>
            <a:endParaRPr lang="es-PY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PY" dirty="0"/>
              <a:t>Impuestos Liquidados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PY" dirty="0"/>
              <a:t>Monto Pagado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PY" dirty="0"/>
              <a:t>Canal Asignado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PY" dirty="0"/>
              <a:t>Tiempo de Procesamiento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PY" dirty="0"/>
              <a:t>Documentaciones Exigidas</a:t>
            </a:r>
            <a:endParaRPr lang="es-ES" dirty="0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H="1">
            <a:off x="4716463" y="5705499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611188" y="5265761"/>
            <a:ext cx="865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Y" b="1"/>
              <a:t>SMS</a:t>
            </a:r>
            <a:endParaRPr lang="es-ES" b="1"/>
          </a:p>
        </p:txBody>
      </p:sp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040211"/>
            <a:ext cx="12954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468313" y="2968649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Y" b="1"/>
              <a:t>E-MAIL</a:t>
            </a:r>
            <a:endParaRPr lang="es-ES" b="1"/>
          </a:p>
        </p:txBody>
      </p:sp>
      <p:pic>
        <p:nvPicPr>
          <p:cNvPr id="2093" name="Picture 45" descr="ISOTIPO DN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50" y="188913"/>
            <a:ext cx="1655763" cy="719137"/>
          </a:xfrm>
          <a:prstGeom prst="rect">
            <a:avLst/>
          </a:prstGeom>
          <a:noFill/>
        </p:spPr>
      </p:pic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2143108" y="188913"/>
            <a:ext cx="62865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Y" sz="2400" b="1" dirty="0" smtClean="0"/>
              <a:t>SERVICIOS ON LINE PARA LOS DESPACHANTES, IMPORTADORES Y EXPORTADORES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64" grpId="0" animBg="1"/>
      <p:bldP spid="2070" grpId="0" animBg="1"/>
      <p:bldP spid="2071" grpId="0" animBg="1"/>
      <p:bldP spid="2077" grpId="0" animBg="1"/>
      <p:bldP spid="2079" grpId="0" animBg="1"/>
      <p:bldP spid="2080" grpId="0" animBg="1"/>
      <p:bldP spid="2081" grpId="0" animBg="1"/>
      <p:bldP spid="2082" grpId="0" animBg="1"/>
      <p:bldP spid="2084" grpId="0"/>
      <p:bldP spid="2085" grpId="0" animBg="1"/>
      <p:bldP spid="2086" grpId="0"/>
      <p:bldP spid="2087" grpId="0"/>
      <p:bldP spid="2088" grpId="0"/>
      <p:bldP spid="2089" grpId="0" animBg="1"/>
      <p:bldP spid="2090" grpId="0"/>
      <p:bldP spid="20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1500174"/>
            <a:ext cx="8713787" cy="504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400" b="1" dirty="0"/>
              <a:t>CERTIFICACIÓN DE PROCESOS ISO 9001:2000</a:t>
            </a:r>
          </a:p>
        </p:txBody>
      </p:sp>
      <p:pic>
        <p:nvPicPr>
          <p:cNvPr id="4" name="Picture 10" descr="ISOTIPO 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24" y="404813"/>
            <a:ext cx="1861038" cy="1052512"/>
          </a:xfrm>
          <a:prstGeom prst="rect">
            <a:avLst/>
          </a:prstGeom>
          <a:noFill/>
        </p:spPr>
      </p:pic>
      <p:pic>
        <p:nvPicPr>
          <p:cNvPr id="5" name="Picture 17" descr="ISO 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000240"/>
            <a:ext cx="3190875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65722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642918"/>
            <a:ext cx="8713787" cy="504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400" b="1" dirty="0" smtClean="0"/>
              <a:t>CONTROL NO INTRUSIVO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269</Words>
  <Application>Microsoft Office PowerPoint</Application>
  <PresentationFormat>Presentación en pantalla (4:3)</PresentationFormat>
  <Paragraphs>71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Nombre de la organización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Nombre de usuario</dc:creator>
  <cp:lastModifiedBy>Li</cp:lastModifiedBy>
  <cp:revision>15</cp:revision>
  <dcterms:created xsi:type="dcterms:W3CDTF">2010-10-27T11:10:58Z</dcterms:created>
  <dcterms:modified xsi:type="dcterms:W3CDTF">2010-11-10T20:22:39Z</dcterms:modified>
</cp:coreProperties>
</file>